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autoCompressPictures="0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256" r:id="rId2"/>
    <p:sldId id="372" r:id="rId3"/>
    <p:sldId id="373" r:id="rId4"/>
    <p:sldId id="374" r:id="rId5"/>
    <p:sldId id="375" r:id="rId6"/>
    <p:sldId id="376" r:id="rId7"/>
    <p:sldId id="377" r:id="rId8"/>
    <p:sldId id="378" r:id="rId9"/>
    <p:sldId id="379" r:id="rId10"/>
    <p:sldId id="260" r:id="rId11"/>
  </p:sldIdLst>
  <p:sldSz cx="12192000" cy="6858000"/>
  <p:notesSz cx="6858000" cy="9144000"/>
  <p:custDataLst>
    <p:tags r:id="rId14"/>
  </p:custDataLst>
  <p:defaultTextStyle>
    <a:defPPr rtl="0"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2712E"/>
    <a:srgbClr val="444E56"/>
    <a:srgbClr val="117186"/>
    <a:srgbClr val="004C75"/>
    <a:srgbClr val="808080"/>
    <a:srgbClr val="4590B8"/>
    <a:srgbClr val="4876CD"/>
    <a:srgbClr val="99FF66"/>
    <a:srgbClr val="99CC00"/>
    <a:srgbClr val="33CC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797" autoAdjust="0"/>
    <p:restoredTop sz="95244" autoAdjust="0"/>
  </p:normalViewPr>
  <p:slideViewPr>
    <p:cSldViewPr snapToGrid="0">
      <p:cViewPr varScale="1">
        <p:scale>
          <a:sx n="80" d="100"/>
          <a:sy n="80" d="100"/>
        </p:scale>
        <p:origin x="701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3154" y="6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gs" Target="tags/tag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099690-A1B4-4631-A843-BC33AAFEB53A}" type="datetimeFigureOut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2025/1/30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C93706-78A1-4E82-BB60-80A7D602F484}" type="slidenum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‹#›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5CBC27D5-E943-4688-A3E4-00C0F3344C8A}" type="datetimeFigureOut">
              <a:rPr lang="zh-CN" altLang="en-US" smtClean="0"/>
              <a:t>2025/1/30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039B6F5C-370E-43A9-8FB2-7FE12A59E29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9B6F5C-370E-43A9-8FB2-7FE12A59E293}" type="slidenum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9B6F5C-370E-43A9-8FB2-7FE12A59E293}" type="slidenum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10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9B6F5C-370E-43A9-8FB2-7FE12A59E293}" type="slidenum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021672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9B6F5C-370E-43A9-8FB2-7FE12A59E293}" type="slidenum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3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488384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9B6F5C-370E-43A9-8FB2-7FE12A59E293}" type="slidenum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4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07438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9B6F5C-370E-43A9-8FB2-7FE12A59E293}" type="slidenum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5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548655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9B6F5C-370E-43A9-8FB2-7FE12A59E293}" type="slidenum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6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080513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9B6F5C-370E-43A9-8FB2-7FE12A59E293}" type="slidenum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7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924901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9B6F5C-370E-43A9-8FB2-7FE12A59E293}" type="slidenum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8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47806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9B6F5C-370E-43A9-8FB2-7FE12A59E293}" type="slidenum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9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699461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446534" y="4264429"/>
            <a:ext cx="11262866" cy="2126136"/>
          </a:xfrm>
          <a:prstGeom prst="rect">
            <a:avLst/>
          </a:prstGeom>
          <a:solidFill>
            <a:srgbClr val="1A3260">
              <a:alpha val="8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rtlCol="0" anchor="b">
            <a:normAutofit/>
          </a:bodyPr>
          <a:lstStyle>
            <a:lvl1pPr>
              <a:defRPr sz="360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3E7F0539-EDB5-495D-89F2-C833D4240245}" type="datetime1">
              <a:rPr lang="zh-CN" altLang="en-US" smtClean="0"/>
              <a:t>2025/1/30</a:t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 rtlCol="0"/>
          <a:lstStyle/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垂直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  <a:p>
            <a:pPr lvl="3" rtl="0"/>
            <a:r>
              <a:rPr lang="zh-CN" altLang="en-US"/>
              <a:t>四级</a:t>
            </a:r>
          </a:p>
          <a:p>
            <a:pPr lvl="4" rtl="0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D9B87A8-1EAB-458E-AEB0-B95362887253}" type="datetime1">
              <a:rPr lang="zh-CN" altLang="en-US" smtClean="0"/>
              <a:t>2025/1/30</a:t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29575" y="1027220"/>
            <a:ext cx="3592168" cy="62612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垂直标题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 rtlCol="0"/>
          <a:lstStyle/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垂直文本占位符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rtlCol="0" anchor="t"/>
          <a:lstStyle/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  <a:p>
            <a:pPr lvl="3" rtl="0"/>
            <a:r>
              <a:rPr lang="zh-CN" altLang="en-US"/>
              <a:t>四级</a:t>
            </a:r>
          </a:p>
          <a:p>
            <a:pPr lvl="4" rtl="0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6389FF3-696C-40BE-8139-C6DC043C8C6C}" type="datetime1">
              <a:rPr lang="zh-CN" altLang="en-US" smtClean="0"/>
              <a:t>2025/1/30</a:t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垂直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" contrast="30000"/>
                    </a14:imgEffect>
                    <a14:imgEffect>
                      <a14:colorTemperature colorTemp="88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" r="230"/>
          <a:stretch>
            <a:fillRect/>
          </a:stretch>
        </p:blipFill>
        <p:spPr>
          <a:xfrm>
            <a:off x="446533" y="734134"/>
            <a:ext cx="10050914" cy="5666666"/>
          </a:xfrm>
          <a:prstGeom prst="rect">
            <a:avLst/>
          </a:prstGeom>
          <a:noFill/>
        </p:spPr>
      </p:pic>
      <p:sp>
        <p:nvSpPr>
          <p:cNvPr id="7" name="矩形 6"/>
          <p:cNvSpPr>
            <a:spLocks noChangeAspect="1"/>
          </p:cNvSpPr>
          <p:nvPr/>
        </p:nvSpPr>
        <p:spPr>
          <a:xfrm>
            <a:off x="8838650" y="734133"/>
            <a:ext cx="2906817" cy="5679949"/>
          </a:xfrm>
          <a:prstGeom prst="rect">
            <a:avLst/>
          </a:prstGeom>
          <a:gradFill>
            <a:gsLst>
              <a:gs pos="50000">
                <a:srgbClr val="1A3260"/>
              </a:gs>
              <a:gs pos="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0" scaled="1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CA964671-51AB-4679-97BB-A5767C65AB0C}" type="datetime1">
              <a:rPr lang="zh-CN" altLang="en-US" smtClean="0"/>
              <a:t>2025/1/30</a:t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9" name="标题 1"/>
          <p:cNvSpPr txBox="1"/>
          <p:nvPr userDrawn="1"/>
        </p:nvSpPr>
        <p:spPr>
          <a:xfrm>
            <a:off x="8353019" y="2416478"/>
            <a:ext cx="3081576" cy="93591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zh-CN" altLang="en-US" sz="4800" dirty="0">
                <a:solidFill>
                  <a:srgbClr val="FFFFFF"/>
                </a:solidFill>
              </a:rPr>
              <a:t>感谢观看</a:t>
            </a:r>
            <a:endParaRPr lang="en-US" sz="4800" dirty="0">
              <a:solidFill>
                <a:srgbClr val="FFFFFF"/>
              </a:solidFill>
            </a:endParaRPr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097723" y="3695796"/>
            <a:ext cx="3592168" cy="62612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>
            <a:spLocks noChangeAspect="1"/>
          </p:cNvSpPr>
          <p:nvPr/>
        </p:nvSpPr>
        <p:spPr>
          <a:xfrm>
            <a:off x="440286" y="49802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81192" y="585776"/>
            <a:ext cx="11029616" cy="1013800"/>
          </a:xfrm>
        </p:spPr>
        <p:txBody>
          <a:bodyPr rtlCol="0"/>
          <a:lstStyle/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 rtlCol="0"/>
          <a:lstStyle/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  <a:p>
            <a:pPr lvl="3" rtl="0"/>
            <a:r>
              <a:rPr lang="zh-CN" altLang="en-US"/>
              <a:t>四级</a:t>
            </a:r>
          </a:p>
          <a:p>
            <a:pPr lvl="4" rtl="0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B8ABD03-1D09-4FDF-B7F3-BC40D9AA2B4B}" type="datetime1">
              <a:rPr lang="zh-CN" altLang="en-US" smtClean="0"/>
              <a:t>2025/1/30</a:t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 rtlCol="0"/>
          <a:lstStyle/>
          <a:p>
            <a:pPr rtl="0"/>
            <a:fld id="{D57F1E4F-1CFF-5643-939E-217C01CDF56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29575" y="794463"/>
            <a:ext cx="3592168" cy="62612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rtlCol="0"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C946AA11-7391-430C-8DDA-B49E90C09240}" type="datetime1">
              <a:rPr lang="zh-CN" altLang="en-US" smtClean="0"/>
              <a:t>2025/1/30</a:t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zh-CN" altLang="en-US" noProof="0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>
            <a:spLocks noChangeAspect="1"/>
          </p:cNvSpPr>
          <p:nvPr/>
        </p:nvSpPr>
        <p:spPr>
          <a:xfrm>
            <a:off x="445982" y="606554"/>
            <a:ext cx="11300036" cy="88973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81193" y="606554"/>
            <a:ext cx="11029616" cy="878681"/>
          </a:xfrm>
        </p:spPr>
        <p:txBody>
          <a:bodyPr rtlCol="0"/>
          <a:lstStyle/>
          <a:p>
            <a:pPr rtl="0"/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 rtlCol="0">
            <a:normAutofit/>
          </a:bodyPr>
          <a:lstStyle/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  <a:p>
            <a:pPr lvl="3" rtl="0"/>
            <a:r>
              <a:rPr lang="zh-CN" altLang="en-US"/>
              <a:t>四级</a:t>
            </a:r>
          </a:p>
          <a:p>
            <a:pPr lvl="4" rtl="0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 rtlCol="0">
            <a:normAutofit/>
          </a:bodyPr>
          <a:lstStyle/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  <a:p>
            <a:pPr lvl="3" rtl="0"/>
            <a:r>
              <a:rPr lang="zh-CN" altLang="en-US"/>
              <a:t>四级</a:t>
            </a:r>
          </a:p>
          <a:p>
            <a:pPr lvl="4" rtl="0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4B4526D-7BDC-448E-8C9D-BB317B965AC2}" type="datetime1">
              <a:rPr lang="zh-CN" altLang="en-US" smtClean="0"/>
              <a:t>2025/1/30</a:t>
            </a:fld>
            <a:endParaRPr 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86246" y="717139"/>
            <a:ext cx="3592168" cy="62612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长方形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标题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rtlCol="0"/>
          <a:lstStyle/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rtlCol="0"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rtlCol="0" anchor="t">
            <a:normAutofit/>
          </a:bodyPr>
          <a:lstStyle/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  <a:p>
            <a:pPr lvl="3" rtl="0"/>
            <a:r>
              <a:rPr lang="zh-CN" altLang="en-US"/>
              <a:t>四级</a:t>
            </a:r>
          </a:p>
          <a:p>
            <a:pPr lvl="4" rtl="0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rtlCol="0"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rtlCol="0" anchor="t">
            <a:normAutofit/>
          </a:bodyPr>
          <a:lstStyle/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  <a:p>
            <a:pPr lvl="3" rtl="0"/>
            <a:r>
              <a:rPr lang="zh-CN" altLang="en-US"/>
              <a:t>四级</a:t>
            </a:r>
          </a:p>
          <a:p>
            <a:pPr lvl="4" rtl="0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20E3E17-F14F-4B33-BB9A-F35E533AB708}" type="datetime1">
              <a:rPr lang="zh-CN" altLang="en-US" smtClean="0"/>
              <a:t>2025/1/30</a:t>
            </a:fld>
            <a:endParaRPr lang="en-US" dirty="0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29575" y="1027220"/>
            <a:ext cx="3592168" cy="62612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EF29E20-40CA-4076-A63E-629668579597}" type="datetime1">
              <a:rPr lang="zh-CN" altLang="en-US" smtClean="0"/>
              <a:t>2025/1/30</a:t>
            </a:fld>
            <a:endParaRPr 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长方形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 rtlCol="0"/>
          <a:lstStyle/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29575" y="1027220"/>
            <a:ext cx="3592168" cy="62612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81666FA-6BE5-48DD-9D44-2221F5CF0654}" type="datetime1">
              <a:rPr lang="zh-CN" altLang="en-US" smtClean="0"/>
              <a:t>2025/1/30</a:t>
            </a:fld>
            <a:endParaRPr 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带标题的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rtlCol="0"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rtlCol="0"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  <a:p>
            <a:pPr lvl="3" rtl="0"/>
            <a:r>
              <a:rPr lang="zh-CN" altLang="en-US"/>
              <a:t>四级</a:t>
            </a:r>
          </a:p>
          <a:p>
            <a:pPr lvl="4" rtl="0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rtlCol="0"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A88D6F37-DAF3-4711-B0CF-E517C0EBEE12}" type="datetime1">
              <a:rPr lang="zh-CN" altLang="en-US" smtClean="0"/>
              <a:t>2025/1/30</a:t>
            </a:fld>
            <a:endParaRPr 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zh-CN" altLang="en-US" noProof="0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带标题的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rtlCol="0"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zh-CN" altLang="en-US"/>
              <a:t>单击图标添加图片</a:t>
            </a:r>
            <a:endParaRPr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 rtlCol="0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AEF714D-CDEC-4A62-B928-1473E0C461ED}" type="datetime1">
              <a:rPr lang="zh-CN" altLang="en-US" smtClean="0"/>
              <a:t>2025/1/30</a:t>
            </a:fld>
            <a:endParaRPr 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en-US"/>
              <a:t>单击此处编辑母版标题样式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rtl="0"/>
            <a:r>
              <a:rPr lang="en-US"/>
              <a:t>编辑母版文本样式</a:t>
            </a:r>
          </a:p>
          <a:p>
            <a:pPr lvl="1" rtl="0"/>
            <a:r>
              <a:rPr lang="en-US"/>
              <a:t>第二级</a:t>
            </a:r>
          </a:p>
          <a:p>
            <a:pPr lvl="2" rtl="0"/>
            <a:r>
              <a:rPr lang="en-US"/>
              <a:t>第三级</a:t>
            </a:r>
          </a:p>
          <a:p>
            <a:pPr lvl="3" rtl="0"/>
            <a:r>
              <a:rPr lang="en-US"/>
              <a:t>第四级</a:t>
            </a:r>
          </a:p>
          <a:p>
            <a:pPr lvl="4" rtl="0"/>
            <a:r>
              <a:rPr lang="en-US"/>
              <a:t>第五级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7605951" y="6296959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E6919CB4-F61F-4504-B693-1C4E320BF5D6}" type="datetime1">
              <a:rPr lang="zh-CN" altLang="en-US" smtClean="0"/>
              <a:t>2025/1/30</a:t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581192" y="6292633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558300" y="6296959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D57F1E4F-1CFF-5643-939E-217C01CDF56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矩形 8"/>
          <p:cNvSpPr/>
          <p:nvPr/>
        </p:nvSpPr>
        <p:spPr>
          <a:xfrm>
            <a:off x="446534" y="249384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矩形 9"/>
          <p:cNvSpPr/>
          <p:nvPr/>
        </p:nvSpPr>
        <p:spPr>
          <a:xfrm>
            <a:off x="8042147" y="245827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矩形 10"/>
          <p:cNvSpPr/>
          <p:nvPr/>
        </p:nvSpPr>
        <p:spPr>
          <a:xfrm>
            <a:off x="4241830" y="249384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70" indent="-30607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1pPr>
      <a:lvl2pPr marL="629920" indent="-30607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2pPr>
      <a:lvl3pPr marL="899795" indent="-269875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3pPr>
      <a:lvl4pPr marL="1242060" indent="-234315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4pPr>
      <a:lvl5pPr marL="1602105" indent="-234315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5pPr>
      <a:lvl6pPr marL="189992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275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499995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799715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数字连接"/>
          <p:cNvPicPr>
            <a:picLocks noChangeAspect="1"/>
          </p:cNvPicPr>
          <p:nvPr/>
        </p:nvPicPr>
        <p:blipFill rotWithShape="1">
          <a:blip r:embed="rId3" cstate="screen"/>
          <a:srcRect l="13265" t="9091" r="3502" b="-1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2" name="矩形 2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448732" y="4428067"/>
            <a:ext cx="11260667" cy="1962497"/>
          </a:xfrm>
          <a:prstGeom prst="rect">
            <a:avLst/>
          </a:prstGeom>
          <a:solidFill>
            <a:schemeClr val="accent1">
              <a:alpha val="97000"/>
            </a:scheme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482601" y="4461097"/>
            <a:ext cx="10993549" cy="1851026"/>
          </a:xfrm>
        </p:spPr>
        <p:txBody>
          <a:bodyPr rtlCol="0" anchor="t">
            <a:noAutofit/>
          </a:bodyPr>
          <a:lstStyle/>
          <a:p>
            <a:pPr rtl="0">
              <a:lnSpc>
                <a:spcPct val="120000"/>
              </a:lnSpc>
            </a:pPr>
            <a:r>
              <a:rPr lang="en-US" altLang="zh-CN" sz="6000" cap="none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5.10 </a:t>
            </a:r>
            <a:r>
              <a:rPr lang="zh-CN" altLang="en-US" sz="6000" cap="none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底盘小陀螺行进</a:t>
            </a: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0679" y="300388"/>
            <a:ext cx="4974997" cy="867156"/>
          </a:xfrm>
          <a:prstGeom prst="rect">
            <a:avLst/>
          </a:prstGeom>
        </p:spPr>
      </p:pic>
      <p:sp>
        <p:nvSpPr>
          <p:cNvPr id="12" name="副标题 2"/>
          <p:cNvSpPr txBox="1"/>
          <p:nvPr/>
        </p:nvSpPr>
        <p:spPr>
          <a:xfrm>
            <a:off x="6950679" y="5592632"/>
            <a:ext cx="4642095" cy="63547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 cap="all">
                <a:solidFill>
                  <a:schemeClr val="accent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zh-CN" sz="3200" cap="none" dirty="0" err="1">
                <a:solidFill>
                  <a:schemeClr val="bg1"/>
                </a:solidFill>
              </a:rPr>
              <a:t>RoboWalker</a:t>
            </a:r>
            <a:r>
              <a:rPr lang="en-US" altLang="zh-CN" sz="3200" cap="none" dirty="0">
                <a:solidFill>
                  <a:schemeClr val="bg1"/>
                </a:solidFill>
              </a:rPr>
              <a:t> | </a:t>
            </a:r>
            <a:r>
              <a:rPr lang="en-US" altLang="zh-CN" sz="3200" cap="none" dirty="0" err="1">
                <a:solidFill>
                  <a:schemeClr val="bg1"/>
                </a:solidFill>
              </a:rPr>
              <a:t>Yssickjgd</a:t>
            </a:r>
            <a:endParaRPr lang="en-US" sz="4000" cap="none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81194" y="555076"/>
            <a:ext cx="11029616" cy="994970"/>
          </a:xfrm>
        </p:spPr>
        <p:txBody>
          <a:bodyPr rtlCol="0" anchor="ctr">
            <a:normAutofit/>
          </a:bodyPr>
          <a:lstStyle/>
          <a:p>
            <a:r>
              <a:rPr lang="zh-CN" altLang="en-US" sz="4000" cap="none" dirty="0"/>
              <a:t>目录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581192" y="1550046"/>
            <a:ext cx="11029616" cy="14866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战术发展历史</a:t>
            </a:r>
            <a:endParaRPr lang="en-US" altLang="zh-CN" sz="24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实现原理</a:t>
            </a:r>
            <a:endParaRPr lang="en-US" altLang="zh-CN" sz="24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细节前馈</a:t>
            </a:r>
            <a:endParaRPr lang="en-US" altLang="zh-CN" sz="24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5823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81194" y="555076"/>
            <a:ext cx="11029616" cy="994970"/>
          </a:xfrm>
        </p:spPr>
        <p:txBody>
          <a:bodyPr rtlCol="0" anchor="ctr">
            <a:normAutofit/>
          </a:bodyPr>
          <a:lstStyle/>
          <a:p>
            <a:r>
              <a:rPr lang="en-US" altLang="zh-CN" sz="4000" cap="none" dirty="0"/>
              <a:t>1 </a:t>
            </a:r>
            <a:r>
              <a:rPr lang="zh-CN" altLang="en-US" sz="4000" cap="none" dirty="0"/>
              <a:t>战术发展历史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93E51B6-2CAB-402E-B4F6-5EEB6A9C5381}"/>
              </a:ext>
            </a:extLst>
          </p:cNvPr>
          <p:cNvSpPr txBox="1"/>
          <p:nvPr/>
        </p:nvSpPr>
        <p:spPr>
          <a:xfrm>
            <a:off x="733592" y="1702446"/>
            <a:ext cx="11029616" cy="4379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我不知道，我进队的时候小陀螺已经全用上了，但我也想胡咧咧几句</a:t>
            </a:r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最早最早的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RM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，云台的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yaw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轴应该不是全自由的</a:t>
            </a:r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机械结构分析</a:t>
            </a:r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1257300" lvl="2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它只能顺时针逆时针转动一定范围内角度，超过这个角度就会被机械限位卡住</a:t>
            </a:r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1257300" lvl="2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如果没有机械限位，云台持续转下去，由于云台和底盘之间需要连线，这些线就会拧成麻花，甚至被硬生生扯断，导致云台失控，扯断裸露的电线也会产生安全问题</a:t>
            </a:r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战术目标分析</a:t>
            </a:r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1257300" lvl="2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由于机器人自身装甲板被击打会掉血，如果能依靠走位躲避敌方子弹，它的战术价值将会很大</a:t>
            </a:r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1257300" lvl="2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因此，出现了猫步，也就是让底盘在一定范围内来回摆动</a:t>
            </a:r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1257300" lvl="2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然而，猫步底盘大多情况还是会让底盘的一个装甲板大部分时间朝向敌人</a:t>
            </a:r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1257300" lvl="2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如果能有一种让装甲板轮番出现在敌方视野中的机构和控制策略，那将会好得多</a:t>
            </a:r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导电滑环机械结构的普及使用，小陀螺应运而生</a:t>
            </a:r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78307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81194" y="555076"/>
            <a:ext cx="11029616" cy="994970"/>
          </a:xfrm>
        </p:spPr>
        <p:txBody>
          <a:bodyPr rtlCol="0" anchor="ctr">
            <a:normAutofit/>
          </a:bodyPr>
          <a:lstStyle/>
          <a:p>
            <a:r>
              <a:rPr lang="en-US" altLang="zh-CN" sz="4000" cap="none" dirty="0"/>
              <a:t>1 </a:t>
            </a:r>
            <a:r>
              <a:rPr lang="zh-CN" altLang="en-US" sz="4000" cap="none" dirty="0"/>
              <a:t>战术发展历史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93E51B6-2CAB-402E-B4F6-5EEB6A9C5381}"/>
              </a:ext>
            </a:extLst>
          </p:cNvPr>
          <p:cNvSpPr txBox="1"/>
          <p:nvPr/>
        </p:nvSpPr>
        <p:spPr>
          <a:xfrm>
            <a:off x="733592" y="1702446"/>
            <a:ext cx="11029616" cy="2218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虽然不一定符合发展规律，但秉持着一物降一物的观点，我们逐个分析</a:t>
            </a:r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手瞄装甲板时代：机器人在对战时总会有一块装甲板面对敌方，双方比拼的大多是</a:t>
            </a:r>
            <a:r>
              <a:rPr lang="zh-CN" altLang="en-US" dirty="0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操作手锁定装甲板的反应速度、发射机构的流畅度、子弹发射频率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等。</a:t>
            </a:r>
            <a:r>
              <a:rPr lang="zh-CN" altLang="en-US" dirty="0">
                <a:highlight>
                  <a:srgbClr val="FFFF00"/>
                </a:highligh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猫步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的出现，导致传统手瞄的精准度下降较多，且当时大多队伍的云台调的也不太理想，操作手很难手动操控云台跟随敌方往复移动的底盘，只能摆烂，打中间</a:t>
            </a:r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7" name="QQ2025129-22524-HD">
            <a:hlinkClick r:id="" action="ppaction://media"/>
            <a:extLst>
              <a:ext uri="{FF2B5EF4-FFF2-40B4-BE49-F238E27FC236}">
                <a16:creationId xmlns:a16="http://schemas.microsoft.com/office/drawing/2014/main" id="{B1868C17-ECED-4486-9EF5-0975FF70ED8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270212" y="3781425"/>
            <a:ext cx="3921788" cy="3076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970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7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81194" y="555076"/>
            <a:ext cx="11029616" cy="994970"/>
          </a:xfrm>
        </p:spPr>
        <p:txBody>
          <a:bodyPr rtlCol="0" anchor="ctr">
            <a:normAutofit/>
          </a:bodyPr>
          <a:lstStyle/>
          <a:p>
            <a:r>
              <a:rPr lang="en-US" altLang="zh-CN" sz="4000" cap="none" dirty="0"/>
              <a:t>1 </a:t>
            </a:r>
            <a:r>
              <a:rPr lang="zh-CN" altLang="en-US" sz="4000" cap="none" dirty="0"/>
              <a:t>战术发展历史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93E51B6-2CAB-402E-B4F6-5EEB6A9C5381}"/>
              </a:ext>
            </a:extLst>
          </p:cNvPr>
          <p:cNvSpPr txBox="1"/>
          <p:nvPr/>
        </p:nvSpPr>
        <p:spPr>
          <a:xfrm>
            <a:off x="733592" y="1702446"/>
            <a:ext cx="11029616" cy="29386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虽然不一定符合发展规律，但秉持着一物降一物的观点，我们逐个分析</a:t>
            </a:r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>
              <a:lnSpc>
                <a:spcPct val="130000"/>
              </a:lnSpc>
            </a:pPr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识别装甲板时代：机器人有了一定程度上的自瞄能力，可根据装甲板在摄像头上呈现的位置进行跟随，但没有引入良好的观测器等系统。随着电控经验的累积，结合了陀螺仪反馈角速度的云台大幅提高响应速度。此时双方比拼技能点逐渐向</a:t>
            </a:r>
            <a:r>
              <a:rPr lang="zh-CN" altLang="en-US" dirty="0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云台控制、识别器精准度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进行偏移。此外，底盘的功率限制导致需要频繁换向的猫步底盘无法转动较快。底盘的装甲板可被自瞄系统识别到并进行击打，因此猫步逐渐式微。</a:t>
            </a:r>
            <a:r>
              <a:rPr lang="zh-CN" altLang="en-US" dirty="0">
                <a:highlight>
                  <a:srgbClr val="FFFF00"/>
                </a:highligh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小陀螺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此时出现，它可以轮番出现装甲板，而底盘四个装甲板高度也可不统一，因此对敌方的自瞄系统产生了极大的冲击</a:t>
            </a:r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3" name="QQ2025129-224858-HD">
            <a:hlinkClick r:id="" action="ppaction://media"/>
            <a:extLst>
              <a:ext uri="{FF2B5EF4-FFF2-40B4-BE49-F238E27FC236}">
                <a16:creationId xmlns:a16="http://schemas.microsoft.com/office/drawing/2014/main" id="{145E70AB-F0DB-463B-8D5F-EABA7316C36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022809" y="4505325"/>
            <a:ext cx="3169192" cy="235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768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5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81194" y="555076"/>
            <a:ext cx="11029616" cy="994970"/>
          </a:xfrm>
        </p:spPr>
        <p:txBody>
          <a:bodyPr rtlCol="0" anchor="ctr">
            <a:normAutofit/>
          </a:bodyPr>
          <a:lstStyle/>
          <a:p>
            <a:r>
              <a:rPr lang="en-US" altLang="zh-CN" sz="4000" cap="none" dirty="0"/>
              <a:t>1 </a:t>
            </a:r>
            <a:r>
              <a:rPr lang="zh-CN" altLang="en-US" sz="4000" cap="none" dirty="0"/>
              <a:t>战术发展历史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93E51B6-2CAB-402E-B4F6-5EEB6A9C5381}"/>
              </a:ext>
            </a:extLst>
          </p:cNvPr>
          <p:cNvSpPr txBox="1"/>
          <p:nvPr/>
        </p:nvSpPr>
        <p:spPr>
          <a:xfrm>
            <a:off x="733592" y="1702446"/>
            <a:ext cx="11029616" cy="3466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虽然不一定符合发展规律，但秉持着一物降一物的观点，我们逐个分析</a:t>
            </a:r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>
              <a:lnSpc>
                <a:spcPct val="130000"/>
              </a:lnSpc>
            </a:pPr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反小陀螺时代：也就是现如今的时代，随着视觉算法的飞速发展，识别器已然成熟，视觉组研发重心逐渐从识别转向了观测算法的设计。双方比拼的更多是</a:t>
            </a:r>
            <a:r>
              <a:rPr lang="zh-CN" altLang="en-US" dirty="0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观测算法的好坏、开火控制的稳定性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等，其直接决定了自瞄系统的优劣。此时也有多元化机械与控制的底盘出现，如串联腿四装甲板底盘、变速小陀螺底盘等</a:t>
            </a:r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zh-CN" sz="20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视频里就是上交的一局比赛，其串联轮腿构型的底盘有一个不小的倾角，这其实对大多直接复刻视觉算法开源的队伍来讲是个不小的挑战。因为很多开源算法的识别器是默认装甲板在水平面上的，只存在微小噪声导致的倾斜。而上交这种大幅摆动的倾角可能会严重干扰识别器的工作效果</a:t>
            </a:r>
            <a:endParaRPr lang="en-US" altLang="zh-CN" sz="14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4" name="QQ2025129-223847-HD">
            <a:hlinkClick r:id="" action="ppaction://media"/>
            <a:extLst>
              <a:ext uri="{FF2B5EF4-FFF2-40B4-BE49-F238E27FC236}">
                <a16:creationId xmlns:a16="http://schemas.microsoft.com/office/drawing/2014/main" id="{A704A016-50F2-4ED0-8874-F3AFE721B57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715375" y="4860210"/>
            <a:ext cx="3476625" cy="1997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419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1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81194" y="555076"/>
            <a:ext cx="11029616" cy="994970"/>
          </a:xfrm>
        </p:spPr>
        <p:txBody>
          <a:bodyPr rtlCol="0" anchor="ctr">
            <a:normAutofit/>
          </a:bodyPr>
          <a:lstStyle/>
          <a:p>
            <a:r>
              <a:rPr lang="en-US" altLang="zh-CN" sz="4000" cap="none" dirty="0"/>
              <a:t>2 </a:t>
            </a:r>
            <a:r>
              <a:rPr lang="zh-CN" altLang="en-US" sz="4000" cap="none" dirty="0"/>
              <a:t>实现原理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93E51B6-2CAB-402E-B4F6-5EEB6A9C5381}"/>
              </a:ext>
            </a:extLst>
          </p:cNvPr>
          <p:cNvSpPr txBox="1"/>
          <p:nvPr/>
        </p:nvSpPr>
        <p:spPr>
          <a:xfrm>
            <a:off x="733592" y="1702446"/>
            <a:ext cx="11029616" cy="5099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这得从我们这一章第四节，也就是欧拉角与旋转矩阵说起（建议复习）</a:t>
            </a:r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我们研究的是底盘还有云台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yaw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轴，因此二维空间就够用了。关于云台部分的细节控制策略将在下一章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——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云台控制篇章讲解，本章节只做必要的讨论</a:t>
            </a:r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假设底盘坐标系是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，云台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yaw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轴坐标系是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G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，云台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yaw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轴相对于底盘转角为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θ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，那么有云台相对于底盘的旋转矩阵</a:t>
            </a:r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>
              <a:lnSpc>
                <a:spcPct val="130000"/>
              </a:lnSpc>
            </a:pPr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我们底盘要移动的速度矢量，也就是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WSAD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对应的速度矢量，是相对于云台的前后左右。速度矢量是云台坐标系下的，为了确保第一人称操作，</a:t>
            </a:r>
            <a:r>
              <a:rPr lang="zh-CN" altLang="en-US" dirty="0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需要将云台坐标系的速度矢量变换到底盘坐标系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下</a:t>
            </a:r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与此同时，由于云台会被底盘带着走，为了保证云台始终朝向正前方，因此</a:t>
            </a:r>
            <a:r>
              <a:rPr lang="zh-CN" altLang="en-US" dirty="0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云台也需要有一个反向，且与底盘旋转速度相等的角速度</a:t>
            </a:r>
            <a:endParaRPr lang="en-US" altLang="zh-CN" dirty="0">
              <a:solidFill>
                <a:srgbClr val="FF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9808ECE-555B-4BD0-AE42-1CE6C997B7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0" y="3170695"/>
            <a:ext cx="2286000" cy="7620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8DB5E0F0-3DDB-4E8A-8CF7-CD5E2AAD50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6528" y="4674026"/>
            <a:ext cx="2978944" cy="1386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517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81194" y="555076"/>
            <a:ext cx="11029616" cy="994970"/>
          </a:xfrm>
        </p:spPr>
        <p:txBody>
          <a:bodyPr rtlCol="0" anchor="ctr">
            <a:normAutofit/>
          </a:bodyPr>
          <a:lstStyle/>
          <a:p>
            <a:r>
              <a:rPr lang="en-US" altLang="zh-CN" sz="4000" cap="none" dirty="0"/>
              <a:t>2 </a:t>
            </a:r>
            <a:r>
              <a:rPr lang="zh-CN" altLang="en-US" sz="4000" cap="none" dirty="0"/>
              <a:t>实现原理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93E51B6-2CAB-402E-B4F6-5EEB6A9C5381}"/>
              </a:ext>
            </a:extLst>
          </p:cNvPr>
          <p:cNvSpPr txBox="1"/>
          <p:nvPr/>
        </p:nvSpPr>
        <p:spPr>
          <a:xfrm>
            <a:off x="733592" y="1702446"/>
            <a:ext cx="11029616" cy="7780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练习：</a:t>
            </a: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假设一台步兵机器人，云台</a:t>
            </a:r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yaw</a:t>
            </a: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相对于底盘是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90°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，操作手按下了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W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，速度目标值是向前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3m/s</a:t>
            </a: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，求具体解算到底盘的速度</a:t>
            </a:r>
            <a:endParaRPr lang="en-US" altLang="zh-CN" sz="18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A2BFD19-7B73-414C-8836-853F43F736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8562" y="2632880"/>
            <a:ext cx="4714875" cy="282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911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81194" y="555076"/>
            <a:ext cx="11029616" cy="994970"/>
          </a:xfrm>
        </p:spPr>
        <p:txBody>
          <a:bodyPr rtlCol="0" anchor="ctr">
            <a:normAutofit/>
          </a:bodyPr>
          <a:lstStyle/>
          <a:p>
            <a:r>
              <a:rPr lang="en-US" altLang="zh-CN" sz="4000" cap="none" dirty="0"/>
              <a:t>3 </a:t>
            </a:r>
            <a:r>
              <a:rPr lang="zh-CN" altLang="en-US" sz="4000" cap="none" dirty="0"/>
              <a:t>细节前馈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93E51B6-2CAB-402E-B4F6-5EEB6A9C5381}"/>
              </a:ext>
            </a:extLst>
          </p:cNvPr>
          <p:cNvSpPr txBox="1"/>
          <p:nvPr/>
        </p:nvSpPr>
        <p:spPr>
          <a:xfrm>
            <a:off x="733592" y="1702446"/>
            <a:ext cx="11029616" cy="4826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然而，我们实际测试中，会发现这样一个现象</a:t>
            </a:r>
            <a:endParaRPr lang="en-US" altLang="zh-CN" sz="14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小陀螺行进时，底盘的行进方向不正</a:t>
            </a:r>
            <a:endParaRPr lang="en-US" altLang="zh-CN" sz="14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如底盘在逆时针小陀螺时，操作手按</a:t>
            </a:r>
            <a:r>
              <a:rPr lang="en-US" altLang="zh-CN" sz="1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W</a:t>
            </a:r>
            <a:r>
              <a:rPr lang="zh-CN" altLang="en-US" sz="1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向前，会使得底盘运动向左偏</a:t>
            </a:r>
            <a:endParaRPr lang="en-US" altLang="zh-CN" sz="14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进一步观察发现，小陀螺的角速度越快，底盘运动的偏移越严重</a:t>
            </a:r>
            <a:endParaRPr lang="en-US" altLang="zh-CN" sz="14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zh-CN" sz="14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我个人认为可能有两个原因</a:t>
            </a:r>
            <a:endParaRPr lang="en-US" altLang="zh-CN" sz="14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云台对角速度的响应有一定的延迟</a:t>
            </a:r>
            <a:endParaRPr lang="en-US" altLang="zh-CN" sz="14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1257300" lvl="2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这个能完美解决，下一章节讨论</a:t>
            </a:r>
            <a:endParaRPr lang="en-US" altLang="zh-CN" sz="14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底盘轮向电机的角速度不能瞬变，难以做到完美跟随；且如果是舵轮底盘，舵向电机的转角也不能瞬变，无法完美跟随。这两个不能瞬变的量导致了底盘方向改变有延迟</a:t>
            </a:r>
            <a:endParaRPr lang="en-US" altLang="zh-CN" sz="14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1257300" lvl="2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假设我们底盘的电机角速度在当前计算周期</a:t>
            </a:r>
            <a:r>
              <a:rPr lang="en-US" altLang="zh-CN" sz="1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T0</a:t>
            </a:r>
            <a:r>
              <a:rPr lang="zh-CN" altLang="en-US" sz="1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已经完全跟上了，那么在下一个计算周期</a:t>
            </a:r>
            <a:r>
              <a:rPr lang="en-US" altLang="zh-CN" sz="1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T1</a:t>
            </a:r>
            <a:r>
              <a:rPr lang="zh-CN" altLang="en-US" sz="1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来临时，底盘的速度方向发生了改变，但底盘电机角速度和角度都不能瞬变，还会维持</a:t>
            </a:r>
            <a:r>
              <a:rPr lang="en-US" altLang="zh-CN" sz="1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T0</a:t>
            </a:r>
            <a:r>
              <a:rPr lang="zh-CN" altLang="en-US" sz="1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的状态，久而久之形成了差距。这种差距只能慢慢跟上，且底盘角速度越大，这种差距就会越大。问题就出现在这</a:t>
            </a:r>
            <a:endParaRPr lang="en-US" altLang="zh-CN" sz="14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1257300" lvl="2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zh-CN" sz="14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对于底盘控制方面，我们可以通过引入前馈来实现。也就是计算上一节旋转矩阵的公式时，云台</a:t>
            </a:r>
            <a:r>
              <a:rPr lang="en-US" altLang="zh-CN" sz="1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yaw</a:t>
            </a:r>
            <a:r>
              <a:rPr lang="zh-CN" altLang="en-US" sz="1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轴相对于底盘转角的</a:t>
            </a:r>
            <a:r>
              <a:rPr lang="en-US" altLang="zh-CN" sz="1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θ</a:t>
            </a:r>
            <a:r>
              <a:rPr lang="zh-CN" altLang="en-US" sz="1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，用（</a:t>
            </a:r>
            <a:r>
              <a:rPr lang="en-US" altLang="zh-CN" sz="14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θ+kω</a:t>
            </a:r>
            <a:r>
              <a:rPr lang="zh-CN" altLang="en-US" sz="1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）代入，其中，</a:t>
            </a:r>
            <a:r>
              <a:rPr lang="en-US" altLang="zh-CN" sz="1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ω</a:t>
            </a:r>
            <a:r>
              <a:rPr lang="zh-CN" altLang="en-US" sz="1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是底盘的角速度，而</a:t>
            </a:r>
            <a:r>
              <a:rPr lang="en-US" altLang="zh-CN" sz="1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k</a:t>
            </a:r>
            <a:r>
              <a:rPr lang="zh-CN" altLang="en-US" sz="1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是自己需要调整的参数，量纲是秒</a:t>
            </a:r>
            <a:r>
              <a:rPr lang="en-US" altLang="zh-CN" sz="1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second</a:t>
            </a:r>
            <a:r>
              <a:rPr lang="zh-CN" altLang="en-US" sz="1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。</a:t>
            </a:r>
            <a:r>
              <a:rPr lang="en-US" altLang="zh-CN" sz="1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k</a:t>
            </a:r>
            <a:r>
              <a:rPr lang="zh-CN" altLang="en-US" sz="1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的大小约是若干个计算周期，我的舵轮步兵参考值计算周期是</a:t>
            </a:r>
            <a:r>
              <a:rPr lang="en-US" altLang="zh-CN" sz="1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0.001</a:t>
            </a:r>
            <a:r>
              <a:rPr lang="zh-CN" altLang="en-US" sz="1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，</a:t>
            </a:r>
            <a:r>
              <a:rPr lang="en-US" altLang="zh-CN" sz="1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k</a:t>
            </a:r>
            <a:r>
              <a:rPr lang="zh-CN" altLang="en-US" sz="1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是</a:t>
            </a:r>
            <a:r>
              <a:rPr lang="en-US" altLang="zh-CN" sz="1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0.007</a:t>
            </a:r>
          </a:p>
        </p:txBody>
      </p:sp>
    </p:spTree>
    <p:extLst>
      <p:ext uri="{BB962C8B-B14F-4D97-AF65-F5344CB8AC3E}">
        <p14:creationId xmlns:p14="http://schemas.microsoft.com/office/powerpoint/2010/main" val="2677022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PP_MARK_KEY" val="27a275ec-753e-47af-878d-7a97e07041b7"/>
  <p:tag name="COMMONDATA" val="eyJoZGlkIjoiYTBlMjBiOWE1Zjk5NDQ1M2U3NWYyMDQ3YWNmOWJjZWIifQ=="/>
</p:tagLst>
</file>

<file path=ppt/theme/theme1.xml><?xml version="1.0" encoding="utf-8"?>
<a:theme xmlns:a="http://schemas.openxmlformats.org/drawingml/2006/main" name="红利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TM03457464[[fn=红利]]</Template>
  <TotalTime>0</TotalTime>
  <Words>1272</Words>
  <Application>Microsoft Office PowerPoint</Application>
  <PresentationFormat>宽屏</PresentationFormat>
  <Paragraphs>68</Paragraphs>
  <Slides>10</Slides>
  <Notes>10</Notes>
  <HiddenSlides>0</HiddenSlides>
  <MMClips>3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5" baseType="lpstr">
      <vt:lpstr>Microsoft YaHei UI</vt:lpstr>
      <vt:lpstr>Arial</vt:lpstr>
      <vt:lpstr>Gill Sans MT</vt:lpstr>
      <vt:lpstr>Wingdings 2</vt:lpstr>
      <vt:lpstr>红利</vt:lpstr>
      <vt:lpstr>5.10 底盘小陀螺行进</vt:lpstr>
      <vt:lpstr>目录</vt:lpstr>
      <vt:lpstr>1 战术发展历史</vt:lpstr>
      <vt:lpstr>1 战术发展历史</vt:lpstr>
      <vt:lpstr>1 战术发展历史</vt:lpstr>
      <vt:lpstr>1 战术发展历史</vt:lpstr>
      <vt:lpstr>2 实现原理</vt:lpstr>
      <vt:lpstr>2 实现原理</vt:lpstr>
      <vt:lpstr>3 细节前馈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3</cp:revision>
  <dcterms:created xsi:type="dcterms:W3CDTF">2019-12-13T06:13:00Z</dcterms:created>
  <dcterms:modified xsi:type="dcterms:W3CDTF">2025-01-30T03:22:36Z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ICV">
    <vt:lpwstr>5F80E70E50E141FFB62F51F4FF0185D8</vt:lpwstr>
  </property>
  <property fmtid="{D5CDD505-2E9C-101B-9397-08002B2CF9AE}" pid="4" name="KSOProductBuildVer">
    <vt:lpwstr>2052-11.1.0.12980</vt:lpwstr>
  </property>
</Properties>
</file>